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95" r:id="rId1"/>
  </p:sldMasterIdLst>
  <p:sldIdLst>
    <p:sldId id="256" r:id="rId2"/>
    <p:sldId id="257" r:id="rId3"/>
    <p:sldId id="261" r:id="rId4"/>
    <p:sldId id="265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 CLICKS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Sheet1!$A$2:$A$13</c:f>
              <c:numCache>
                <c:formatCode>General</c:formatCode>
                <c:ptCount val="4"/>
                <c:pt idx="0">
                  <c:v>3.0</c:v>
                </c:pt>
                <c:pt idx="1">
                  <c:v>6.0</c:v>
                </c:pt>
                <c:pt idx="2">
                  <c:v>9.0</c:v>
                </c:pt>
                <c:pt idx="3">
                  <c:v>12.0</c:v>
                </c:pt>
              </c:numCache>
              <c:extLst/>
            </c:numRef>
          </c:cat>
          <c:val>
            <c:numRef>
              <c:f>Sheet1!$B$2:$B$13</c:f>
              <c:numCache>
                <c:formatCode>General</c:formatCode>
                <c:ptCount val="4"/>
                <c:pt idx="0">
                  <c:v>132.0</c:v>
                </c:pt>
                <c:pt idx="1">
                  <c:v>329.0</c:v>
                </c:pt>
                <c:pt idx="2">
                  <c:v>724.0</c:v>
                </c:pt>
                <c:pt idx="3">
                  <c:v>1487.0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44930864"/>
        <c:axId val="444935888"/>
        <c:axId val="0"/>
      </c:bar3DChart>
      <c:catAx>
        <c:axId val="444930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4935888"/>
        <c:crosses val="autoZero"/>
        <c:auto val="1"/>
        <c:lblAlgn val="ctr"/>
        <c:lblOffset val="100"/>
        <c:noMultiLvlLbl val="0"/>
      </c:catAx>
      <c:valAx>
        <c:axId val="44493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493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ACDB3CC-F982-40F9-8DD6-BCC9AFBF44BD}" type="datetime1">
              <a:rPr lang="en-US" smtClean="0"/>
              <a:pPr/>
              <a:t>11/6/14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11/6/14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98" r:id="rId3"/>
    <p:sldLayoutId id="2147484699" r:id="rId4"/>
    <p:sldLayoutId id="2147484700" r:id="rId5"/>
    <p:sldLayoutId id="2147484701" r:id="rId6"/>
    <p:sldLayoutId id="2147484702" r:id="rId7"/>
    <p:sldLayoutId id="2147484703" r:id="rId8"/>
    <p:sldLayoutId id="2147484704" r:id="rId9"/>
    <p:sldLayoutId id="2147484705" r:id="rId10"/>
    <p:sldLayoutId id="2147484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9207" y="4416753"/>
            <a:ext cx="3309803" cy="116669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Quarterly Marketing Review</a:t>
            </a:r>
            <a:endParaRPr lang="en-US" sz="2800" b="1" dirty="0"/>
          </a:p>
        </p:txBody>
      </p:sp>
      <p:pic>
        <p:nvPicPr>
          <p:cNvPr id="7" name="Picture 6" descr="APPROVED_no obstacles_ sport_on wh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491" y="2603500"/>
            <a:ext cx="3453499" cy="164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21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Obstacles Sport campaign overview</a:t>
            </a:r>
          </a:p>
          <a:p>
            <a:r>
              <a:rPr lang="en-US" dirty="0" smtClean="0"/>
              <a:t>Marketing materials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Summary &amp;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324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778" y="11806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 Obstacles Sport </a:t>
            </a:r>
            <a:br>
              <a:rPr lang="en-US" dirty="0" smtClean="0"/>
            </a:br>
            <a:r>
              <a:rPr lang="en-US" dirty="0" smtClean="0"/>
              <a:t>Campaign Overview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1522373"/>
          </a:xfrm>
        </p:spPr>
        <p:txBody>
          <a:bodyPr/>
          <a:lstStyle/>
          <a:p>
            <a:r>
              <a:rPr lang="en-US" dirty="0" smtClean="0"/>
              <a:t>Inspirational marketing with fantastic sport photography through social media advertising</a:t>
            </a:r>
          </a:p>
        </p:txBody>
      </p:sp>
      <p:pic>
        <p:nvPicPr>
          <p:cNvPr id="3" name="Picture 2" descr="APPROVED_no obstacles_ sport_on wh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400" y="3846025"/>
            <a:ext cx="3453499" cy="164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1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332" y="946551"/>
            <a:ext cx="6839578" cy="70890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Marketing Materials</a:t>
            </a:r>
            <a:endParaRPr lang="en-US" b="1" dirty="0"/>
          </a:p>
        </p:txBody>
      </p:sp>
      <p:pic>
        <p:nvPicPr>
          <p:cNvPr id="3" name="Picture 2" descr="win win situations-77293941.jp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22" y="2432291"/>
            <a:ext cx="4018371" cy="2679555"/>
          </a:xfrm>
          <a:prstGeom prst="rect">
            <a:avLst/>
          </a:prstGeom>
        </p:spPr>
      </p:pic>
      <p:pic>
        <p:nvPicPr>
          <p:cNvPr id="6" name="Picture 5" descr="atheletics should reduce stress -quote-126502914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92" y="2432291"/>
            <a:ext cx="3562136" cy="267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87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19872661"/>
              </p:ext>
            </p:extLst>
          </p:nvPr>
        </p:nvGraphicFramePr>
        <p:xfrm>
          <a:off x="1042988" y="2312988"/>
          <a:ext cx="3321092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546"/>
                <a:gridCol w="1660546"/>
              </a:tblGrid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WEEK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AD CLICKS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132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258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267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329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459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576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724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1012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1305</a:t>
                      </a:r>
                      <a:endParaRPr lang="en-US" sz="1400" dirty="0"/>
                    </a:p>
                  </a:txBody>
                  <a:tcPr/>
                </a:tc>
              </a:tr>
              <a:tr h="2687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1487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Content Placeholder 1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181802831"/>
              </p:ext>
            </p:extLst>
          </p:nvPr>
        </p:nvGraphicFramePr>
        <p:xfrm>
          <a:off x="4645025" y="2312988"/>
          <a:ext cx="3787775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Freeform 29"/>
          <p:cNvSpPr/>
          <p:nvPr/>
        </p:nvSpPr>
        <p:spPr>
          <a:xfrm rot="18901542">
            <a:off x="5567394" y="3238835"/>
            <a:ext cx="1575836" cy="946859"/>
          </a:xfrm>
          <a:custGeom>
            <a:avLst/>
            <a:gdLst>
              <a:gd name="connsiteX0" fmla="*/ 855911 w 855911"/>
              <a:gd name="connsiteY0" fmla="*/ 642662 h 1285324"/>
              <a:gd name="connsiteX1" fmla="*/ 290761 w 855911"/>
              <a:gd name="connsiteY1" fmla="*/ 1285324 h 1285324"/>
              <a:gd name="connsiteX2" fmla="*/ 290761 w 855911"/>
              <a:gd name="connsiteY2" fmla="*/ 963993 h 1285324"/>
              <a:gd name="connsiteX3" fmla="*/ 0 w 855911"/>
              <a:gd name="connsiteY3" fmla="*/ 963993 h 1285324"/>
              <a:gd name="connsiteX4" fmla="*/ 42936 w 855911"/>
              <a:gd name="connsiteY4" fmla="*/ 884890 h 1285324"/>
              <a:gd name="connsiteX5" fmla="*/ 91839 w 855911"/>
              <a:gd name="connsiteY5" fmla="*/ 642662 h 1285324"/>
              <a:gd name="connsiteX6" fmla="*/ 42936 w 855911"/>
              <a:gd name="connsiteY6" fmla="*/ 400435 h 1285324"/>
              <a:gd name="connsiteX7" fmla="*/ 0 w 855911"/>
              <a:gd name="connsiteY7" fmla="*/ 321331 h 1285324"/>
              <a:gd name="connsiteX8" fmla="*/ 290761 w 855911"/>
              <a:gd name="connsiteY8" fmla="*/ 321331 h 1285324"/>
              <a:gd name="connsiteX9" fmla="*/ 290761 w 855911"/>
              <a:gd name="connsiteY9" fmla="*/ 0 h 1285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5911" h="1285324">
                <a:moveTo>
                  <a:pt x="855911" y="642662"/>
                </a:moveTo>
                <a:lnTo>
                  <a:pt x="290761" y="1285324"/>
                </a:lnTo>
                <a:lnTo>
                  <a:pt x="290761" y="963993"/>
                </a:lnTo>
                <a:lnTo>
                  <a:pt x="0" y="963993"/>
                </a:lnTo>
                <a:lnTo>
                  <a:pt x="42936" y="884890"/>
                </a:lnTo>
                <a:cubicBezTo>
                  <a:pt x="74426" y="810439"/>
                  <a:pt x="91839" y="728584"/>
                  <a:pt x="91839" y="642662"/>
                </a:cubicBezTo>
                <a:cubicBezTo>
                  <a:pt x="91839" y="556741"/>
                  <a:pt x="74426" y="474886"/>
                  <a:pt x="42936" y="400435"/>
                </a:cubicBezTo>
                <a:lnTo>
                  <a:pt x="0" y="321331"/>
                </a:lnTo>
                <a:lnTo>
                  <a:pt x="290761" y="321331"/>
                </a:lnTo>
                <a:lnTo>
                  <a:pt x="290761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935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media marketing campaign significantly increased site visitors over the 12-week case study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Hire one full-time social media specialist to manage and expand campaign</a:t>
            </a:r>
          </a:p>
          <a:p>
            <a:pPr lvl="1"/>
            <a:r>
              <a:rPr lang="en-US" dirty="0" smtClean="0"/>
              <a:t>Hire two contract graphic designers to create marketing materials</a:t>
            </a:r>
          </a:p>
        </p:txBody>
      </p:sp>
    </p:spTree>
    <p:extLst>
      <p:ext uri="{BB962C8B-B14F-4D97-AF65-F5344CB8AC3E}">
        <p14:creationId xmlns:p14="http://schemas.microsoft.com/office/powerpoint/2010/main" val="3887957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1506</TotalTime>
  <Words>100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Century Gothic</vt:lpstr>
      <vt:lpstr>Wingdings 2</vt:lpstr>
      <vt:lpstr>Arial</vt:lpstr>
      <vt:lpstr>Austin</vt:lpstr>
      <vt:lpstr>PowerPoint Presentation</vt:lpstr>
      <vt:lpstr>Agenda Items</vt:lpstr>
      <vt:lpstr>No Obstacles Sport  Campaign Overview</vt:lpstr>
      <vt:lpstr>Marketing Materials</vt:lpstr>
      <vt:lpstr>Results</vt:lpstr>
      <vt:lpstr>Summary &amp; Goals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Shea Hansen</dc:creator>
  <cp:lastModifiedBy/>
  <cp:revision>32</cp:revision>
  <dcterms:created xsi:type="dcterms:W3CDTF">2012-07-19T23:15:27Z</dcterms:created>
  <dcterms:modified xsi:type="dcterms:W3CDTF">2014-11-07T01:59:37Z</dcterms:modified>
</cp:coreProperties>
</file>